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724" autoAdjust="0"/>
    <p:restoredTop sz="94606" autoAdjust="0"/>
  </p:normalViewPr>
  <p:slideViewPr>
    <p:cSldViewPr>
      <p:cViewPr varScale="1">
        <p:scale>
          <a:sx n="111" d="100"/>
          <a:sy n="111" d="100"/>
        </p:scale>
        <p:origin x="12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636912"/>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热点原创篇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Paragraph 3 mainly about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life.	B. Ye’s job.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children.	D. Ye’s problems.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06403" y="925972"/>
            <a:ext cx="518091" cy="646331"/>
          </a:xfrm>
          <a:prstGeom prst="rect">
            <a:avLst/>
          </a:prstGeom>
        </p:spPr>
        <p:txBody>
          <a:bodyPr wrap="none">
            <a:spAutoFit/>
          </a:bodyPr>
          <a:lstStyle/>
          <a:p>
            <a:r>
              <a:rPr lang="en-US" altLang="zh-CN" sz="3600"/>
              <a:t>A</a:t>
            </a:r>
            <a:endParaRPr lang="zh-CN" altLang="en-US"/>
          </a:p>
        </p:txBody>
      </p:sp>
      <p:sp>
        <p:nvSpPr>
          <p:cNvPr id="4" name="内容占位符 1"/>
          <p:cNvSpPr txBox="1">
            <a:spLocks/>
          </p:cNvSpPr>
          <p:nvPr/>
        </p:nvSpPr>
        <p:spPr bwMode="auto">
          <a:xfrm>
            <a:off x="360854" y="3189708"/>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细节理解题。通读第三段尤其根据第三段首句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 lives a simple life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可知，第三段主要介绍了叶的生活。故选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16123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students have got help from the “Ye Lianping Scholarship Fund”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Over 400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B. Over 40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Over 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D. Over 400.</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00776" y="925972"/>
            <a:ext cx="518091" cy="646331"/>
          </a:xfrm>
          <a:prstGeom prst="rect">
            <a:avLst/>
          </a:prstGeom>
        </p:spPr>
        <p:txBody>
          <a:bodyPr wrap="none">
            <a:spAutoFit/>
          </a:bodyPr>
          <a:lstStyle/>
          <a:p>
            <a:r>
              <a:rPr lang="en-US" altLang="zh-CN" sz="3600"/>
              <a:t>D</a:t>
            </a:r>
            <a:endParaRPr lang="zh-CN" altLang="en-US"/>
          </a:p>
        </p:txBody>
      </p:sp>
      <p:sp>
        <p:nvSpPr>
          <p:cNvPr id="5" name="内容占位符 1"/>
          <p:cNvSpPr txBox="1">
            <a:spLocks/>
          </p:cNvSpPr>
          <p:nvPr/>
        </p:nvSpPr>
        <p:spPr bwMode="auto">
          <a:xfrm>
            <a:off x="334566" y="3981796"/>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has provided over 400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 yuan for more than 400 students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可知，这个基金会已经帮助了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多名学生。故选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79480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be the best structure of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                      C.                   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18570" y="1012232"/>
            <a:ext cx="4781406" cy="522592"/>
          </a:xfrm>
          <a:prstGeom prst="rect">
            <a:avLst/>
          </a:prstGeom>
        </p:spPr>
      </p:pic>
      <p:pic>
        <p:nvPicPr>
          <p:cNvPr id="4" name="图片 3"/>
          <p:cNvPicPr>
            <a:picLocks noChangeAspect="1"/>
          </p:cNvPicPr>
          <p:nvPr/>
        </p:nvPicPr>
        <p:blipFill>
          <a:blip r:embed="rId3"/>
          <a:stretch>
            <a:fillRect/>
          </a:stretch>
        </p:blipFill>
        <p:spPr>
          <a:xfrm>
            <a:off x="1054646" y="3132649"/>
            <a:ext cx="1858185" cy="1160447"/>
          </a:xfrm>
          <a:prstGeom prst="rect">
            <a:avLst/>
          </a:prstGeom>
        </p:spPr>
      </p:pic>
      <p:pic>
        <p:nvPicPr>
          <p:cNvPr id="5" name="图片 4"/>
          <p:cNvPicPr>
            <a:picLocks noChangeAspect="1"/>
          </p:cNvPicPr>
          <p:nvPr/>
        </p:nvPicPr>
        <p:blipFill>
          <a:blip r:embed="rId4"/>
          <a:stretch>
            <a:fillRect/>
          </a:stretch>
        </p:blipFill>
        <p:spPr>
          <a:xfrm>
            <a:off x="3934966" y="2852936"/>
            <a:ext cx="1301996" cy="1695934"/>
          </a:xfrm>
          <a:prstGeom prst="rect">
            <a:avLst/>
          </a:prstGeom>
        </p:spPr>
      </p:pic>
      <p:pic>
        <p:nvPicPr>
          <p:cNvPr id="6" name="图片 5"/>
          <p:cNvPicPr>
            <a:picLocks noChangeAspect="1"/>
          </p:cNvPicPr>
          <p:nvPr/>
        </p:nvPicPr>
        <p:blipFill>
          <a:blip r:embed="rId5"/>
          <a:stretch>
            <a:fillRect/>
          </a:stretch>
        </p:blipFill>
        <p:spPr>
          <a:xfrm>
            <a:off x="6887294" y="2885194"/>
            <a:ext cx="1088335" cy="1695934"/>
          </a:xfrm>
          <a:prstGeom prst="rect">
            <a:avLst/>
          </a:prstGeom>
        </p:spPr>
      </p:pic>
      <p:pic>
        <p:nvPicPr>
          <p:cNvPr id="7" name="图片 6"/>
          <p:cNvPicPr>
            <a:picLocks noChangeAspect="1"/>
          </p:cNvPicPr>
          <p:nvPr/>
        </p:nvPicPr>
        <p:blipFill>
          <a:blip r:embed="rId6"/>
          <a:stretch>
            <a:fillRect/>
          </a:stretch>
        </p:blipFill>
        <p:spPr>
          <a:xfrm>
            <a:off x="9591457" y="3210368"/>
            <a:ext cx="1685920" cy="991522"/>
          </a:xfrm>
          <a:prstGeom prst="rect">
            <a:avLst/>
          </a:prstGeom>
        </p:spPr>
      </p:pic>
      <p:sp>
        <p:nvSpPr>
          <p:cNvPr id="8" name="矩形 7"/>
          <p:cNvSpPr/>
          <p:nvPr/>
        </p:nvSpPr>
        <p:spPr>
          <a:xfrm>
            <a:off x="1106402" y="935384"/>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2970826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篇章结构题。通读全文可知，第一段讲述了叶连平创办了</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留守儿童之家</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；第二段讲述了叶连平免费教学；第三段讲述了叶连平的生活简朴；第四段讲述了</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叶连平奖学金基金</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的设立；第五段总结升华，赞扬叶连平的伟大精神。故选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980411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the writer write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tell the story of a great teacher.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show how to be a good English teacher.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share his learning experiences in Buchen, Anhui.</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ask readers to care about the left-behind children.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64700" y="954850"/>
            <a:ext cx="5542235" cy="589771"/>
          </a:xfrm>
          <a:prstGeom prst="rect">
            <a:avLst/>
          </a:prstGeom>
        </p:spPr>
      </p:pic>
      <p:sp>
        <p:nvSpPr>
          <p:cNvPr id="4" name="矩形 3"/>
          <p:cNvSpPr/>
          <p:nvPr/>
        </p:nvSpPr>
        <p:spPr>
          <a:xfrm>
            <a:off x="1092150" y="928972"/>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268257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推理判断题。通读全文尤其根据第一段中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 Lianping is a kind teacher and a true hero in Buchen, Anhui</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可知，本文的目的是介绍一位好老师。故选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223124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4473122"/>
          </a:xfrm>
          <a:prstGeom prst="rect">
            <a:avLst/>
          </a:prstGeom>
        </p:spPr>
      </p:pic>
      <p:pic>
        <p:nvPicPr>
          <p:cNvPr id="10" name="译文.eps" descr="id:2147487336;FounderCES"/>
          <p:cNvPicPr/>
          <p:nvPr/>
        </p:nvPicPr>
        <p:blipFill>
          <a:blip r:embed="rId3"/>
          <a:stretch>
            <a:fillRect/>
          </a:stretch>
        </p:blipFill>
        <p:spPr>
          <a:xfrm>
            <a:off x="550590" y="4021169"/>
            <a:ext cx="1224136" cy="378439"/>
          </a:xfrm>
          <a:prstGeom prst="rect">
            <a:avLst/>
          </a:prstGeom>
        </p:spPr>
      </p:pic>
      <p:pic>
        <p:nvPicPr>
          <p:cNvPr id="12" name="图片 11"/>
          <p:cNvPicPr>
            <a:picLocks noChangeAspect="1"/>
          </p:cNvPicPr>
          <p:nvPr/>
        </p:nvPicPr>
        <p:blipFill>
          <a:blip r:embed="rId4"/>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231056"/>
            <a:ext cx="11485848" cy="4247317"/>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He started the “Ye Lianping Scholarship Fund” with the local government and Buchen School, which helps students pay for school.</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他</a:t>
            </a:r>
            <a:r>
              <a:rPr lang="zh-CN" altLang="zh-CN">
                <a:latin typeface="Times New Roman" panose="02020603050405020304" pitchFamily="18" charset="0"/>
                <a:ea typeface="楷体" panose="02010609060101010101" pitchFamily="49" charset="-122"/>
                <a:cs typeface="Times New Roman" panose="02020603050405020304" pitchFamily="18" charset="0"/>
              </a:rPr>
              <a:t>与当地政府和卜陈学校一起创办了</a:t>
            </a:r>
            <a:r>
              <a:rPr lang="en-US" altLang="zh-CN">
                <a:latin typeface="Times New Roman" panose="02020603050405020304" pitchFamily="18" charset="0"/>
                <a:ea typeface="楷体" panose="02010609060101010101" pitchFamily="49"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叶连平奖学金基金</a:t>
            </a:r>
            <a:r>
              <a:rPr lang="en-US" altLang="zh-CN">
                <a:latin typeface="Times New Roman" panose="02020603050405020304" pitchFamily="18" charset="0"/>
                <a:ea typeface="楷体" panose="02010609060101010101" pitchFamily="49"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帮助学生支付学费</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958940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1880834"/>
          </a:xfrm>
          <a:prstGeom prst="rect">
            <a:avLst/>
          </a:prstGeom>
        </p:spPr>
      </p:pic>
      <p:pic>
        <p:nvPicPr>
          <p:cNvPr id="11" name="分析.eps" descr="id:2147487343;FounderCES"/>
          <p:cNvPicPr/>
          <p:nvPr/>
        </p:nvPicPr>
        <p:blipFill>
          <a:blip r:embed="rId3"/>
          <a:stretch>
            <a:fillRect/>
          </a:stretch>
        </p:blipFill>
        <p:spPr>
          <a:xfrm>
            <a:off x="498522" y="1268760"/>
            <a:ext cx="1250325" cy="386536"/>
          </a:xfrm>
          <a:prstGeom prst="rect">
            <a:avLst/>
          </a:prstGeom>
        </p:spPr>
      </p:pic>
      <p:sp>
        <p:nvSpPr>
          <p:cNvPr id="2" name="内容占位符 1"/>
          <p:cNvSpPr>
            <a:spLocks noGrp="1"/>
          </p:cNvSpPr>
          <p:nvPr>
            <p:ph idx="1"/>
          </p:nvPr>
        </p:nvSpPr>
        <p:spPr>
          <a:xfrm>
            <a:off x="360854" y="927359"/>
            <a:ext cx="11485848" cy="1754326"/>
          </a:xfrm>
        </p:spPr>
        <p:txBody>
          <a:bodyPr/>
          <a:lstStyle/>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which</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引导的是非限定性定语从句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241280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39497" y="770331"/>
            <a:ext cx="11324089" cy="1416465"/>
          </a:xfrm>
          <a:prstGeom prst="rect">
            <a:avLst/>
          </a:prstGeom>
        </p:spPr>
      </p:pic>
      <p:pic>
        <p:nvPicPr>
          <p:cNvPr id="8" name="图片 7"/>
          <p:cNvPicPr>
            <a:picLocks noChangeAspect="1"/>
          </p:cNvPicPr>
          <p:nvPr/>
        </p:nvPicPr>
        <p:blipFill>
          <a:blip r:embed="rId3"/>
          <a:stretch>
            <a:fillRect/>
          </a:stretch>
        </p:blipFill>
        <p:spPr>
          <a:xfrm>
            <a:off x="550590" y="2268958"/>
            <a:ext cx="3024336" cy="790377"/>
          </a:xfrm>
          <a:prstGeom prst="rect">
            <a:avLst/>
          </a:prstGeom>
        </p:spPr>
      </p:pic>
      <p:sp>
        <p:nvSpPr>
          <p:cNvPr id="10" name="内容占位符 1"/>
          <p:cNvSpPr>
            <a:spLocks noGrp="1"/>
          </p:cNvSpPr>
          <p:nvPr>
            <p:ph idx="1"/>
          </p:nvPr>
        </p:nvSpPr>
        <p:spPr>
          <a:xfrm>
            <a:off x="360854" y="2244978"/>
            <a:ext cx="11485848" cy="248016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介绍了一位退休老教师叶连平用自己的努力帮助学生们免费学习英语</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如一束烛光照亮了农村孩子未来的路的故事</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8339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45520"/>
          </a:xfrm>
        </p:spPr>
        <p:txBody>
          <a:bodyPr/>
          <a:lstStyle/>
          <a:p>
            <a:pPr indent="715963" hangingPunct="0">
              <a:spcAft>
                <a:spcPts val="0"/>
              </a:spcAft>
            </a:pPr>
            <a:r>
              <a:rPr lang="zh-CN" altLang="zh-CN" sz="35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 Lianping is a kind teacher and a true hero in Buchen, Anhui. At 97</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has spent most of his life helping children learn. After he stopped working in 1991</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didn’t stop teaching. He started the “Home for Left-Behind Children” in his hometown in 2000 to help children whose parents have to work far away in big cities. Ye gives free English lessons to these children and has helped over 2</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of them.</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912739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indent="715963"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25 years, Ye has never asked his students to pay for their education. He believes that learning should be free for everyone, and he uses his money to buy books and pens for his students. He even goes the extra mile by providing food and a place to stay for children in need.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25140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715963"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 lives a simple life. He often wears patched clothes and has used the same cup for decades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house is also simple, built over 30 years ago. He doesn’t mind this because he cares more about the children than himself.</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397531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indent="715963"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2012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 took another step. He started the “Ye Lianping Scholarship Fund” with the local government and Buchen School, which helps students pay for school. It has provided over 400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yuan for more than 400 students. Many of them graduated and became teachers themselves. They remember Ye’s kindness and are now passing it on to their students.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7187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indent="715963"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 is racing against time to spend as much time as he possibly can on education. His work has changed many lives and helped make the world a better place. He teaches us that the best things in life come from giving, not taking. He will always be an inspiration to everyone.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914153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Ye do in 2000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 left his hometown.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He found a job as a teacher.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 started the “Home for Left-Behind Children”.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 gave free English lessons to children in cities.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97776" y="934598"/>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3198444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started the ‘Home for Left-Behind Children’ in his hometown in 2000 to help children whose parents have to work far away in big cities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可知，叶在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年创办了</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留守儿童之家</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5555666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1042</TotalTime>
  <Words>695</Words>
  <Application>Microsoft Office PowerPoint</Application>
  <PresentationFormat>自定义</PresentationFormat>
  <Paragraphs>39</Paragraphs>
  <Slides>17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929</cp:revision>
  <dcterms:created xsi:type="dcterms:W3CDTF">2020-11-06T05:24:00Z</dcterms:created>
  <dcterms:modified xsi:type="dcterms:W3CDTF">2025-09-13T09:57:01Z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